
<file path=[Content_Types].xml><?xml version="1.0" encoding="utf-8"?>
<Types xmlns="http://schemas.openxmlformats.org/package/2006/content-types">
  <Default Extension="tmp" ContentType="image/p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0" r:id="rId5"/>
    <p:sldId id="281" r:id="rId6"/>
    <p:sldId id="283" r:id="rId7"/>
    <p:sldId id="275" r:id="rId8"/>
    <p:sldId id="263" r:id="rId9"/>
    <p:sldId id="274" r:id="rId10"/>
    <p:sldId id="284" r:id="rId11"/>
    <p:sldId id="262" r:id="rId12"/>
    <p:sldId id="285" r:id="rId13"/>
    <p:sldId id="276" r:id="rId14"/>
    <p:sldId id="265" r:id="rId15"/>
    <p:sldId id="266" r:id="rId16"/>
    <p:sldId id="269" r:id="rId17"/>
    <p:sldId id="268" r:id="rId18"/>
    <p:sldId id="267" r:id="rId19"/>
    <p:sldId id="261" r:id="rId20"/>
    <p:sldId id="292" r:id="rId21"/>
    <p:sldId id="293" r:id="rId22"/>
    <p:sldId id="272" r:id="rId23"/>
    <p:sldId id="271" r:id="rId24"/>
    <p:sldId id="270" r:id="rId25"/>
    <p:sldId id="286" r:id="rId26"/>
    <p:sldId id="287" r:id="rId27"/>
    <p:sldId id="288" r:id="rId28"/>
    <p:sldId id="289" r:id="rId29"/>
    <p:sldId id="290" r:id="rId30"/>
    <p:sldId id="291" r:id="rId31"/>
  </p:sldIdLst>
  <p:sldSz cx="9144000" cy="6858000" type="screen4x3"/>
  <p:notesSz cx="7010400" cy="92964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4660"/>
  </p:normalViewPr>
  <p:slideViewPr>
    <p:cSldViewPr>
      <p:cViewPr>
        <p:scale>
          <a:sx n="76" d="100"/>
          <a:sy n="76" d="100"/>
        </p:scale>
        <p:origin x="-36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59.wmf"/><Relationship Id="rId1" Type="http://schemas.openxmlformats.org/officeDocument/2006/relationships/image" Target="../media/image61.wmf"/><Relationship Id="rId4" Type="http://schemas.openxmlformats.org/officeDocument/2006/relationships/image" Target="../media/image6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64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3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94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874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469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4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62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457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25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41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001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527AF-3F62-400A-B5C9-7EAC34BCB860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BCB9C-80B5-415A-B5D0-75671CB6F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5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2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7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9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1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3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wmf"/><Relationship Id="rId2" Type="http://schemas.openxmlformats.org/officeDocument/2006/relationships/tags" Target="../tags/tag1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37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3.tm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3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40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m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wmf"/><Relationship Id="rId2" Type="http://schemas.openxmlformats.org/officeDocument/2006/relationships/tags" Target="../tags/tag19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45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7.wmf"/><Relationship Id="rId2" Type="http://schemas.openxmlformats.org/officeDocument/2006/relationships/tags" Target="../tags/tag20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2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50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52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55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5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5.tm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63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4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5.tm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wmf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57200"/>
            <a:ext cx="86868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II</a:t>
            </a:r>
            <a:br>
              <a:rPr lang="en-US" b="1" u="sng" dirty="0" smtClean="0">
                <a:solidFill>
                  <a:srgbClr val="7030A0"/>
                </a:solidFill>
              </a:rPr>
            </a:br>
            <a:r>
              <a:rPr lang="en-US" dirty="0" smtClean="0"/>
              <a:t>Appendix A Test Review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Study Team Strategy: Hot Seat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828799"/>
            <a:ext cx="7391400" cy="50222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582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255" y="27709"/>
            <a:ext cx="4495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81200"/>
            <a:ext cx="8513631" cy="361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27709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Solve by re-writing.</a:t>
            </a:r>
            <a:endParaRPr lang="en-US" sz="3200" dirty="0">
              <a:solidFill>
                <a:srgbClr val="7030A0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4419600"/>
            <a:ext cx="381000" cy="3810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5318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" y="228600"/>
            <a:ext cx="9130145" cy="1219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" y="1905000"/>
            <a:ext cx="800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</a:rPr>
              <a:t>Write the explicit equation:</a:t>
            </a:r>
            <a:endParaRPr lang="en-US" sz="5400" dirty="0">
              <a:solidFill>
                <a:srgbClr val="7030A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09740"/>
              </p:ext>
            </p:extLst>
          </p:nvPr>
        </p:nvGraphicFramePr>
        <p:xfrm>
          <a:off x="1447800" y="3048000"/>
          <a:ext cx="2959100" cy="158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5" imgW="736560" imgH="393480" progId="Equation.3">
                  <p:embed/>
                </p:oleObj>
              </mc:Choice>
              <mc:Fallback>
                <p:oleObj name="Equation" r:id="rId5" imgW="7365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47800" y="3048000"/>
                        <a:ext cx="2959100" cy="158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9450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345" y="-2"/>
            <a:ext cx="3962400" cy="767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16225"/>
            <a:ext cx="891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Add </a:t>
            </a:r>
            <a:r>
              <a:rPr lang="en-US" sz="3600" dirty="0">
                <a:solidFill>
                  <a:srgbClr val="0070C0"/>
                </a:solidFill>
              </a:rPr>
              <a:t>the rational </a:t>
            </a:r>
            <a:r>
              <a:rPr lang="en-US" sz="3600" dirty="0" smtClean="0">
                <a:solidFill>
                  <a:srgbClr val="0070C0"/>
                </a:solidFill>
              </a:rPr>
              <a:t>expression.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147016"/>
              </p:ext>
            </p:extLst>
          </p:nvPr>
        </p:nvGraphicFramePr>
        <p:xfrm>
          <a:off x="20782" y="914400"/>
          <a:ext cx="4779818" cy="1610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4" imgW="1168200" imgH="393480" progId="Equation.3">
                  <p:embed/>
                </p:oleObj>
              </mc:Choice>
              <mc:Fallback>
                <p:oleObj name="Equation" r:id="rId4" imgW="11682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782" y="914400"/>
                        <a:ext cx="4779818" cy="16105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83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9916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Write an explicit arithmetic equation for a sequence in which t(2)=-5 and t(8)=25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670437"/>
              </p:ext>
            </p:extLst>
          </p:nvPr>
        </p:nvGraphicFramePr>
        <p:xfrm>
          <a:off x="990600" y="2667000"/>
          <a:ext cx="6276975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Equation" r:id="rId4" imgW="850680" imgH="203040" progId="Equation.3">
                  <p:embed/>
                </p:oleObj>
              </mc:Choice>
              <mc:Fallback>
                <p:oleObj name="Equation" r:id="rId4" imgW="8506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0600" y="2667000"/>
                        <a:ext cx="6276975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88368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455241"/>
            <a:ext cx="5091113" cy="1285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85800"/>
            <a:ext cx="1089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List the first 5 terms of the sequence:</a:t>
            </a:r>
            <a:endParaRPr lang="en-US" sz="4400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422072"/>
            <a:ext cx="8001000" cy="14547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539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296" y="1465008"/>
            <a:ext cx="64008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82" y="6927"/>
            <a:ext cx="899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Determine if the graph represents arithmetic, geometric, or neither sequence.</a:t>
            </a:r>
          </a:p>
          <a:p>
            <a:pPr marL="342900" indent="-34290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If it is arithmetic or geometric, write the explicit rule.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48400" y="456778"/>
            <a:ext cx="32004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Geometric</a:t>
            </a:r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754885"/>
              </p:ext>
            </p:extLst>
          </p:nvPr>
        </p:nvGraphicFramePr>
        <p:xfrm>
          <a:off x="609600" y="2286000"/>
          <a:ext cx="2819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Equation" r:id="rId5" imgW="685800" imgH="228600" progId="Equation.3">
                  <p:embed/>
                </p:oleObj>
              </mc:Choice>
              <mc:Fallback>
                <p:oleObj name="Equation" r:id="rId5" imgW="685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" y="2286000"/>
                        <a:ext cx="28194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181600" y="4876800"/>
            <a:ext cx="190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4989493"/>
            <a:ext cx="381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16582" y="4957227"/>
            <a:ext cx="190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5697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82" y="6927"/>
            <a:ext cx="899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Determine if the graph represents arithmetic, geometric, or neither sequence.</a:t>
            </a:r>
          </a:p>
          <a:p>
            <a:pPr marL="342900" indent="-34290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If it is arithmetic or geometric, write the explicit rule.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676400"/>
            <a:ext cx="5715000" cy="49530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273150"/>
              </p:ext>
            </p:extLst>
          </p:nvPr>
        </p:nvGraphicFramePr>
        <p:xfrm>
          <a:off x="1332057" y="2286000"/>
          <a:ext cx="31845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Equation" r:id="rId5" imgW="774360" imgH="203040" progId="Equation.3">
                  <p:embed/>
                </p:oleObj>
              </mc:Choice>
              <mc:Fallback>
                <p:oleObj name="Equation" r:id="rId5" imgW="77436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2057" y="2286000"/>
                        <a:ext cx="3184525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48400" y="456778"/>
            <a:ext cx="32004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Arithmetic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867400" y="4876800"/>
            <a:ext cx="190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62600" y="5312811"/>
            <a:ext cx="190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07577" y="5943600"/>
            <a:ext cx="190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6289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82" y="6927"/>
            <a:ext cx="899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Determine if the graph represents arithmetic, geometric, or neither sequence.</a:t>
            </a:r>
          </a:p>
          <a:p>
            <a:pPr marL="342900" indent="-34290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If it is arithmetic or geometric, write the explicit rule.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814" y="1828800"/>
            <a:ext cx="5827568" cy="4648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48400" y="456778"/>
            <a:ext cx="3200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Neither</a:t>
            </a:r>
          </a:p>
          <a:p>
            <a:endParaRPr lang="en-US" sz="4400" dirty="0">
              <a:solidFill>
                <a:srgbClr val="0070C0"/>
              </a:solidFill>
            </a:endParaRPr>
          </a:p>
          <a:p>
            <a:r>
              <a:rPr lang="en-US" sz="4400" dirty="0" smtClean="0">
                <a:solidFill>
                  <a:srgbClr val="0070C0"/>
                </a:solidFill>
              </a:rPr>
              <a:t>(Quadratic)</a:t>
            </a:r>
          </a:p>
          <a:p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043518"/>
              </p:ext>
            </p:extLst>
          </p:nvPr>
        </p:nvGraphicFramePr>
        <p:xfrm>
          <a:off x="940089" y="3429000"/>
          <a:ext cx="224472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5" imgW="545760" imgH="228600" progId="Equation.3">
                  <p:embed/>
                </p:oleObj>
              </mc:Choice>
              <mc:Fallback>
                <p:oleObj name="Equation" r:id="rId5" imgW="54576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0089" y="3429000"/>
                        <a:ext cx="2244725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06289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051814"/>
              </p:ext>
            </p:extLst>
          </p:nvPr>
        </p:nvGraphicFramePr>
        <p:xfrm>
          <a:off x="609600" y="1752600"/>
          <a:ext cx="7213600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9" name="Equation" r:id="rId4" imgW="1993680" imgH="507960" progId="Equation.3">
                  <p:embed/>
                </p:oleObj>
              </mc:Choice>
              <mc:Fallback>
                <p:oleObj name="Equation" r:id="rId4" imgW="1993680" imgH="5079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752600"/>
                        <a:ext cx="7213600" cy="187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609600" y="457200"/>
            <a:ext cx="53353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0070C0"/>
                </a:solidFill>
              </a:rPr>
              <a:t>Simplify completely.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87983"/>
              </p:ext>
            </p:extLst>
          </p:nvPr>
        </p:nvGraphicFramePr>
        <p:xfrm>
          <a:off x="4038600" y="1295124"/>
          <a:ext cx="4410075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0" name="Equation" r:id="rId6" imgW="1218960" imgH="507960" progId="Equation.3">
                  <p:embed/>
                </p:oleObj>
              </mc:Choice>
              <mc:Fallback>
                <p:oleObj name="Equation" r:id="rId6" imgW="121896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295124"/>
                        <a:ext cx="4410075" cy="187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55697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1066800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438400"/>
            <a:ext cx="8839200" cy="1905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464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990600"/>
            <a:ext cx="9067800" cy="1676400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205161"/>
            <a:ext cx="7543800" cy="17478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80018" y="688169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(Explicit)</a:t>
            </a:r>
            <a:endParaRPr lang="en-US" sz="36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3581400"/>
            <a:ext cx="53340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7</a:t>
            </a:r>
            <a:endParaRPr lang="en-US" sz="4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584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28600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Factor</a:t>
            </a:r>
            <a:endParaRPr lang="en-US" sz="40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85283"/>
              </p:ext>
            </p:extLst>
          </p:nvPr>
        </p:nvGraphicFramePr>
        <p:xfrm>
          <a:off x="1981200" y="152400"/>
          <a:ext cx="2749550" cy="118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469800" imgH="203040" progId="Equation.3">
                  <p:embed/>
                </p:oleObj>
              </mc:Choice>
              <mc:Fallback>
                <p:oleObj name="Equation" r:id="rId3" imgW="4698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152400"/>
                        <a:ext cx="2749550" cy="1188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092687"/>
              </p:ext>
            </p:extLst>
          </p:nvPr>
        </p:nvGraphicFramePr>
        <p:xfrm>
          <a:off x="1066800" y="1828800"/>
          <a:ext cx="6613525" cy="1338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5" imgW="1130040" imgH="228600" progId="Equation.3">
                  <p:embed/>
                </p:oleObj>
              </mc:Choice>
              <mc:Fallback>
                <p:oleObj name="Equation" r:id="rId5" imgW="1130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828800"/>
                        <a:ext cx="6613525" cy="1338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476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28600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Factor</a:t>
            </a:r>
            <a:endParaRPr lang="en-US" sz="40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009097"/>
              </p:ext>
            </p:extLst>
          </p:nvPr>
        </p:nvGraphicFramePr>
        <p:xfrm>
          <a:off x="1758950" y="152400"/>
          <a:ext cx="3195638" cy="118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Equation" r:id="rId3" imgW="545760" imgH="203040" progId="Equation.3">
                  <p:embed/>
                </p:oleObj>
              </mc:Choice>
              <mc:Fallback>
                <p:oleObj name="Equation" r:id="rId3" imgW="5457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8950" y="152400"/>
                        <a:ext cx="3195638" cy="1189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13451"/>
              </p:ext>
            </p:extLst>
          </p:nvPr>
        </p:nvGraphicFramePr>
        <p:xfrm>
          <a:off x="844550" y="1828800"/>
          <a:ext cx="7059613" cy="133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Equation" r:id="rId5" imgW="1206360" imgH="228600" progId="Equation.3">
                  <p:embed/>
                </p:oleObj>
              </mc:Choice>
              <mc:Fallback>
                <p:oleObj name="Equation" r:id="rId5" imgW="1206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550" y="1828800"/>
                        <a:ext cx="7059613" cy="1338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320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286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</a:rPr>
              <a:t>Identify the domain and range of the graph below:</a:t>
            </a:r>
          </a:p>
        </p:txBody>
      </p:sp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110220"/>
            <a:ext cx="5638800" cy="41381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2057400"/>
            <a:ext cx="3200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>
                <a:solidFill>
                  <a:srgbClr val="7030A0"/>
                </a:solidFill>
              </a:rPr>
              <a:t>D: All real numbers except x≠2</a:t>
            </a:r>
          </a:p>
          <a:p>
            <a:endParaRPr lang="en-US" sz="2800" dirty="0" smtClean="0">
              <a:solidFill>
                <a:srgbClr val="7030A0"/>
              </a:solidFill>
            </a:endParaRPr>
          </a:p>
          <a:p>
            <a:r>
              <a:rPr lang="en-US" sz="2800" dirty="0">
                <a:solidFill>
                  <a:srgbClr val="7030A0"/>
                </a:solidFill>
              </a:rPr>
              <a:t>R</a:t>
            </a:r>
            <a:r>
              <a:rPr lang="en-US" sz="2800" dirty="0" smtClean="0">
                <a:solidFill>
                  <a:srgbClr val="7030A0"/>
                </a:solidFill>
              </a:rPr>
              <a:t>: All real numbers except y≠1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726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04800"/>
            <a:ext cx="8907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70C0"/>
                </a:solidFill>
              </a:rPr>
              <a:t>Solve using the zero product property.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999277"/>
              </p:ext>
            </p:extLst>
          </p:nvPr>
        </p:nvGraphicFramePr>
        <p:xfrm>
          <a:off x="609600" y="1012409"/>
          <a:ext cx="6457950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6" name="Equation" r:id="rId4" imgW="927000" imgH="203040" progId="Equation.3">
                  <p:embed/>
                </p:oleObj>
              </mc:Choice>
              <mc:Fallback>
                <p:oleObj name="Equation" r:id="rId4" imgW="92700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012409"/>
                        <a:ext cx="6457950" cy="1416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029625"/>
              </p:ext>
            </p:extLst>
          </p:nvPr>
        </p:nvGraphicFramePr>
        <p:xfrm>
          <a:off x="969963" y="2590800"/>
          <a:ext cx="6192837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7" name="Equation" r:id="rId6" imgW="888840" imgH="203040" progId="Equation.3">
                  <p:embed/>
                </p:oleObj>
              </mc:Choice>
              <mc:Fallback>
                <p:oleObj name="Equation" r:id="rId6" imgW="88884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2590800"/>
                        <a:ext cx="6192837" cy="1416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529550"/>
              </p:ext>
            </p:extLst>
          </p:nvPr>
        </p:nvGraphicFramePr>
        <p:xfrm>
          <a:off x="1066800" y="3886200"/>
          <a:ext cx="583882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8" name="Equation" r:id="rId8" imgW="838080" imgH="393480" progId="Equation.3">
                  <p:embed/>
                </p:oleObj>
              </mc:Choice>
              <mc:Fallback>
                <p:oleObj name="Equation" r:id="rId8" imgW="83808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886200"/>
                        <a:ext cx="5838825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12767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021155"/>
              </p:ext>
            </p:extLst>
          </p:nvPr>
        </p:nvGraphicFramePr>
        <p:xfrm>
          <a:off x="814388" y="1295400"/>
          <a:ext cx="7140575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2" name="Equation" r:id="rId4" imgW="977760" imgH="203040" progId="Equation.3">
                  <p:embed/>
                </p:oleObj>
              </mc:Choice>
              <mc:Fallback>
                <p:oleObj name="Equation" r:id="rId4" imgW="97776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1295400"/>
                        <a:ext cx="7140575" cy="1466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304800" y="228600"/>
            <a:ext cx="48013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70C0"/>
                </a:solidFill>
              </a:rPr>
              <a:t>Factor completely.</a:t>
            </a:r>
            <a:r>
              <a:rPr lang="en-US" sz="4400" dirty="0"/>
              <a:t>	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037023"/>
              </p:ext>
            </p:extLst>
          </p:nvPr>
        </p:nvGraphicFramePr>
        <p:xfrm>
          <a:off x="304800" y="3352800"/>
          <a:ext cx="79756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3" name="Equation" r:id="rId6" imgW="1091880" imgH="203040" progId="Equation.3">
                  <p:embed/>
                </p:oleObj>
              </mc:Choice>
              <mc:Fallback>
                <p:oleObj name="Equation" r:id="rId6" imgW="109188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352800"/>
                        <a:ext cx="7975600" cy="146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2835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480753"/>
              </p:ext>
            </p:extLst>
          </p:nvPr>
        </p:nvGraphicFramePr>
        <p:xfrm>
          <a:off x="914400" y="1905000"/>
          <a:ext cx="22860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</a:tblGrid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t(n)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12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2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9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6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4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5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6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87922" y="99646"/>
            <a:ext cx="9448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u="sng" dirty="0" smtClean="0">
                <a:solidFill>
                  <a:srgbClr val="7030A0"/>
                </a:solidFill>
              </a:rPr>
              <a:t>Given the table below:</a:t>
            </a:r>
          </a:p>
          <a:p>
            <a:pPr marL="342900" indent="-342900">
              <a:buAutoNum type="alphaLcPeriod"/>
            </a:pPr>
            <a:r>
              <a:rPr lang="en-US" sz="2600" dirty="0" smtClean="0">
                <a:solidFill>
                  <a:srgbClr val="7030A0"/>
                </a:solidFill>
              </a:rPr>
              <a:t>Fill in the missing terms</a:t>
            </a:r>
          </a:p>
          <a:p>
            <a:pPr marL="342900" indent="-342900">
              <a:buAutoNum type="alphaLcPeriod"/>
            </a:pPr>
            <a:r>
              <a:rPr lang="en-US" sz="2600" dirty="0" smtClean="0">
                <a:solidFill>
                  <a:srgbClr val="7030A0"/>
                </a:solidFill>
              </a:rPr>
              <a:t>State whether the pattern is geometric, arithmetic, or neither</a:t>
            </a:r>
          </a:p>
          <a:p>
            <a:pPr marL="342900" indent="-342900">
              <a:buAutoNum type="alphaLcPeriod"/>
            </a:pPr>
            <a:r>
              <a:rPr lang="en-US" sz="2600" dirty="0" smtClean="0">
                <a:solidFill>
                  <a:srgbClr val="7030A0"/>
                </a:solidFill>
              </a:rPr>
              <a:t>Write the </a:t>
            </a:r>
            <a:r>
              <a:rPr lang="en-US" sz="2600" b="1" dirty="0" smtClean="0">
                <a:solidFill>
                  <a:srgbClr val="7030A0"/>
                </a:solidFill>
              </a:rPr>
              <a:t>explicit</a:t>
            </a:r>
            <a:r>
              <a:rPr lang="en-US" sz="2600" dirty="0" smtClean="0">
                <a:solidFill>
                  <a:srgbClr val="7030A0"/>
                </a:solidFill>
              </a:rPr>
              <a:t> equation</a:t>
            </a:r>
            <a:endParaRPr lang="en-US" sz="2600" dirty="0">
              <a:solidFill>
                <a:srgbClr val="7030A0"/>
              </a:solidFill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912856"/>
              </p:ext>
            </p:extLst>
          </p:nvPr>
        </p:nvGraphicFramePr>
        <p:xfrm>
          <a:off x="4267200" y="3886200"/>
          <a:ext cx="4122737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Equation" r:id="rId3" imgW="927000" imgH="215640" progId="Equation.3">
                  <p:embed/>
                </p:oleObj>
              </mc:Choice>
              <mc:Fallback>
                <p:oleObj name="Equation" r:id="rId3" imgW="9270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67200" y="3886200"/>
                        <a:ext cx="4122737" cy="960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696615"/>
              </p:ext>
            </p:extLst>
          </p:nvPr>
        </p:nvGraphicFramePr>
        <p:xfrm>
          <a:off x="4267200" y="2438400"/>
          <a:ext cx="31623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Equation" r:id="rId5" imgW="711000" imgH="177480" progId="Equation.3">
                  <p:embed/>
                </p:oleObj>
              </mc:Choice>
              <mc:Fallback>
                <p:oleObj name="Equation" r:id="rId5" imgW="7110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438400"/>
                        <a:ext cx="31623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421761"/>
              </p:ext>
            </p:extLst>
          </p:nvPr>
        </p:nvGraphicFramePr>
        <p:xfrm>
          <a:off x="914400" y="1905000"/>
          <a:ext cx="22860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</a:tblGrid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t(n)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12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2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9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6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4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5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0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6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-3</a:t>
                      </a:r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59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635143"/>
              </p:ext>
            </p:extLst>
          </p:nvPr>
        </p:nvGraphicFramePr>
        <p:xfrm>
          <a:off x="914400" y="1905000"/>
          <a:ext cx="22860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</a:tblGrid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t(n)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8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2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16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32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4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5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6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87922" y="99646"/>
            <a:ext cx="9448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u="sng" dirty="0" smtClean="0">
                <a:solidFill>
                  <a:srgbClr val="7030A0"/>
                </a:solidFill>
              </a:rPr>
              <a:t>Given the table below:</a:t>
            </a:r>
          </a:p>
          <a:p>
            <a:pPr marL="342900" indent="-342900">
              <a:buAutoNum type="alphaLcPeriod"/>
            </a:pPr>
            <a:r>
              <a:rPr lang="en-US" sz="2600" dirty="0" smtClean="0">
                <a:solidFill>
                  <a:srgbClr val="7030A0"/>
                </a:solidFill>
              </a:rPr>
              <a:t>Fill in the missing terms</a:t>
            </a:r>
          </a:p>
          <a:p>
            <a:pPr marL="342900" indent="-342900">
              <a:buAutoNum type="alphaLcPeriod"/>
            </a:pPr>
            <a:r>
              <a:rPr lang="en-US" sz="2600" dirty="0" smtClean="0">
                <a:solidFill>
                  <a:srgbClr val="7030A0"/>
                </a:solidFill>
              </a:rPr>
              <a:t>State whether the pattern is geometric, arithmetic, or neither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925590"/>
              </p:ext>
            </p:extLst>
          </p:nvPr>
        </p:nvGraphicFramePr>
        <p:xfrm>
          <a:off x="4419600" y="5410200"/>
          <a:ext cx="3160713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Equation" r:id="rId3" imgW="711000" imgH="241200" progId="Equation.3">
                  <p:embed/>
                </p:oleObj>
              </mc:Choice>
              <mc:Fallback>
                <p:oleObj name="Equation" r:id="rId3" imgW="7110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19600" y="5410200"/>
                        <a:ext cx="3160713" cy="107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72073"/>
              </p:ext>
            </p:extLst>
          </p:nvPr>
        </p:nvGraphicFramePr>
        <p:xfrm>
          <a:off x="4419600" y="4343400"/>
          <a:ext cx="30495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Equation" r:id="rId5" imgW="685800" imgH="177480" progId="Equation.3">
                  <p:embed/>
                </p:oleObj>
              </mc:Choice>
              <mc:Fallback>
                <p:oleObj name="Equation" r:id="rId5" imgW="6858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343400"/>
                        <a:ext cx="304958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282619"/>
              </p:ext>
            </p:extLst>
          </p:nvPr>
        </p:nvGraphicFramePr>
        <p:xfrm>
          <a:off x="990600" y="1905000"/>
          <a:ext cx="22860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</a:tblGrid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t(n)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8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2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16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32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4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64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5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128</a:t>
                      </a:r>
                      <a:endParaRPr lang="en-US" sz="3600" dirty="0"/>
                    </a:p>
                  </a:txBody>
                  <a:tcPr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6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256</a:t>
                      </a:r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4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22" y="152400"/>
            <a:ext cx="88274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Given the sequence</a:t>
            </a:r>
          </a:p>
          <a:p>
            <a:endParaRPr lang="en-US" sz="3600" dirty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write the explicit equation</a:t>
            </a: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r>
              <a:rPr lang="en-US" sz="3600" dirty="0" smtClean="0">
                <a:solidFill>
                  <a:srgbClr val="7030A0"/>
                </a:solidFill>
              </a:rPr>
              <a:t>b. Write the recursive equation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357640"/>
              </p:ext>
            </p:extLst>
          </p:nvPr>
        </p:nvGraphicFramePr>
        <p:xfrm>
          <a:off x="1524000" y="990600"/>
          <a:ext cx="4224337" cy="110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Equation" r:id="rId3" imgW="774360" imgH="203040" progId="Equation.3">
                  <p:embed/>
                </p:oleObj>
              </mc:Choice>
              <mc:Fallback>
                <p:oleObj name="Equation" r:id="rId3" imgW="774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990600"/>
                        <a:ext cx="4224337" cy="1107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343698"/>
              </p:ext>
            </p:extLst>
          </p:nvPr>
        </p:nvGraphicFramePr>
        <p:xfrm>
          <a:off x="5791200" y="2286000"/>
          <a:ext cx="3171826" cy="914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5" name="Equation" r:id="rId5" imgW="749160" imgH="215640" progId="Equation.3">
                  <p:embed/>
                </p:oleObj>
              </mc:Choice>
              <mc:Fallback>
                <p:oleObj name="Equation" r:id="rId5" imgW="7491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2286000"/>
                        <a:ext cx="3171826" cy="9143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095071"/>
              </p:ext>
            </p:extLst>
          </p:nvPr>
        </p:nvGraphicFramePr>
        <p:xfrm>
          <a:off x="2895600" y="4419600"/>
          <a:ext cx="3762375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Equation" r:id="rId7" imgW="888840" imgH="431640" progId="Equation.3">
                  <p:embed/>
                </p:oleObj>
              </mc:Choice>
              <mc:Fallback>
                <p:oleObj name="Equation" r:id="rId7" imgW="8888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419600"/>
                        <a:ext cx="3762375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575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22" y="152400"/>
            <a:ext cx="88274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Given the sequence</a:t>
            </a:r>
          </a:p>
          <a:p>
            <a:endParaRPr lang="en-US" sz="3600" dirty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rgbClr val="7030A0"/>
                </a:solidFill>
              </a:rPr>
              <a:t>write the explicit equation</a:t>
            </a: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r>
              <a:rPr lang="en-US" sz="3600" dirty="0" smtClean="0">
                <a:solidFill>
                  <a:srgbClr val="7030A0"/>
                </a:solidFill>
              </a:rPr>
              <a:t>b. Write the recursive equation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602694"/>
              </p:ext>
            </p:extLst>
          </p:nvPr>
        </p:nvGraphicFramePr>
        <p:xfrm>
          <a:off x="1862138" y="1066800"/>
          <a:ext cx="3438525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Equation" r:id="rId3" imgW="1002960" imgH="203040" progId="Equation.3">
                  <p:embed/>
                </p:oleObj>
              </mc:Choice>
              <mc:Fallback>
                <p:oleObj name="Equation" r:id="rId3" imgW="1002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2138" y="1066800"/>
                        <a:ext cx="3438525" cy="69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401785"/>
              </p:ext>
            </p:extLst>
          </p:nvPr>
        </p:nvGraphicFramePr>
        <p:xfrm>
          <a:off x="5603875" y="2286000"/>
          <a:ext cx="35480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Equation" r:id="rId5" imgW="838080" imgH="215640" progId="Equation.3">
                  <p:embed/>
                </p:oleObj>
              </mc:Choice>
              <mc:Fallback>
                <p:oleObj name="Equation" r:id="rId5" imgW="8380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75" y="2286000"/>
                        <a:ext cx="354806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124096"/>
              </p:ext>
            </p:extLst>
          </p:nvPr>
        </p:nvGraphicFramePr>
        <p:xfrm>
          <a:off x="2667000" y="4116856"/>
          <a:ext cx="451485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0" name="Equation" r:id="rId7" imgW="1066680" imgH="431640" progId="Equation.3">
                  <p:embed/>
                </p:oleObj>
              </mc:Choice>
              <mc:Fallback>
                <p:oleObj name="Equation" r:id="rId7" imgW="1066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116856"/>
                        <a:ext cx="451485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434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22" y="152400"/>
            <a:ext cx="8827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Given the explicit equation</a:t>
            </a:r>
          </a:p>
          <a:p>
            <a:endParaRPr lang="en-US" sz="3600" dirty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r>
              <a:rPr lang="en-US" sz="3600" dirty="0">
                <a:solidFill>
                  <a:srgbClr val="7030A0"/>
                </a:solidFill>
              </a:rPr>
              <a:t>	</a:t>
            </a:r>
            <a:r>
              <a:rPr lang="en-US" sz="3600" dirty="0" smtClean="0">
                <a:solidFill>
                  <a:srgbClr val="7030A0"/>
                </a:solidFill>
              </a:rPr>
              <a:t>	List the first 5 terms</a:t>
            </a:r>
          </a:p>
          <a:p>
            <a:endParaRPr lang="en-US" sz="3600" dirty="0" smtClean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285731"/>
              </p:ext>
            </p:extLst>
          </p:nvPr>
        </p:nvGraphicFramePr>
        <p:xfrm>
          <a:off x="2566988" y="1100138"/>
          <a:ext cx="24384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3" imgW="711000" imgH="241200" progId="Equation.3">
                  <p:embed/>
                </p:oleObj>
              </mc:Choice>
              <mc:Fallback>
                <p:oleObj name="Equation" r:id="rId3" imgW="7110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1100138"/>
                        <a:ext cx="24384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51053"/>
              </p:ext>
            </p:extLst>
          </p:nvPr>
        </p:nvGraphicFramePr>
        <p:xfrm>
          <a:off x="-60449" y="4648200"/>
          <a:ext cx="88820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5" imgW="2590560" imgH="101520" progId="Equation.3">
                  <p:embed/>
                </p:oleObj>
              </mc:Choice>
              <mc:Fallback>
                <p:oleObj name="Equation" r:id="rId5" imgW="2590560" imgH="101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0449" y="4648200"/>
                        <a:ext cx="8882063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613350"/>
              </p:ext>
            </p:extLst>
          </p:nvPr>
        </p:nvGraphicFramePr>
        <p:xfrm>
          <a:off x="838200" y="3200400"/>
          <a:ext cx="5562600" cy="98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Equation" r:id="rId7" imgW="1155600" imgH="203040" progId="Equation.3">
                  <p:embed/>
                </p:oleObj>
              </mc:Choice>
              <mc:Fallback>
                <p:oleObj name="Equation" r:id="rId7" imgW="11556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200400"/>
                        <a:ext cx="5562600" cy="98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575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28800"/>
            <a:ext cx="7772400" cy="13716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581400"/>
            <a:ext cx="5091113" cy="1676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1089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List the first 5 terms of the sequence:</a:t>
            </a:r>
            <a:endParaRPr lang="en-US" sz="4400" dirty="0">
              <a:solidFill>
                <a:srgbClr val="7030A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071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22" y="152400"/>
            <a:ext cx="8827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Given the recursive equation</a:t>
            </a:r>
          </a:p>
          <a:p>
            <a:endParaRPr lang="en-US" sz="3600" dirty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endParaRPr lang="en-US" sz="3600" dirty="0" smtClean="0">
              <a:solidFill>
                <a:srgbClr val="7030A0"/>
              </a:solidFill>
            </a:endParaRPr>
          </a:p>
          <a:p>
            <a:r>
              <a:rPr lang="en-US" sz="3600" dirty="0">
                <a:solidFill>
                  <a:srgbClr val="7030A0"/>
                </a:solidFill>
              </a:rPr>
              <a:t>	</a:t>
            </a:r>
            <a:r>
              <a:rPr lang="en-US" sz="3600" dirty="0" smtClean="0">
                <a:solidFill>
                  <a:srgbClr val="7030A0"/>
                </a:solidFill>
              </a:rPr>
              <a:t>	List the first 5 terms</a:t>
            </a:r>
          </a:p>
          <a:p>
            <a:endParaRPr lang="en-US" sz="3600" dirty="0" smtClean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036901"/>
              </p:ext>
            </p:extLst>
          </p:nvPr>
        </p:nvGraphicFramePr>
        <p:xfrm>
          <a:off x="920750" y="1119188"/>
          <a:ext cx="3395663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Equation" r:id="rId3" imgW="990360" imgH="215640" progId="Equation.3">
                  <p:embed/>
                </p:oleObj>
              </mc:Choice>
              <mc:Fallback>
                <p:oleObj name="Equation" r:id="rId3" imgW="9903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119188"/>
                        <a:ext cx="3395663" cy="74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07028"/>
              </p:ext>
            </p:extLst>
          </p:nvPr>
        </p:nvGraphicFramePr>
        <p:xfrm>
          <a:off x="11722" y="3810000"/>
          <a:ext cx="88820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Equation" r:id="rId5" imgW="2590560" imgH="101520" progId="Equation.3">
                  <p:embed/>
                </p:oleObj>
              </mc:Choice>
              <mc:Fallback>
                <p:oleObj name="Equation" r:id="rId5" imgW="2590560" imgH="101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22" y="3810000"/>
                        <a:ext cx="8882063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255825"/>
              </p:ext>
            </p:extLst>
          </p:nvPr>
        </p:nvGraphicFramePr>
        <p:xfrm>
          <a:off x="5943600" y="1119197"/>
          <a:ext cx="1566863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Equation" r:id="rId7" imgW="457200" imgH="215640" progId="Equation.3">
                  <p:embed/>
                </p:oleObj>
              </mc:Choice>
              <mc:Fallback>
                <p:oleObj name="Equation" r:id="rId7" imgW="4572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119197"/>
                        <a:ext cx="1566863" cy="74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660386"/>
              </p:ext>
            </p:extLst>
          </p:nvPr>
        </p:nvGraphicFramePr>
        <p:xfrm>
          <a:off x="2209800" y="3161660"/>
          <a:ext cx="3917950" cy="814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Equation" r:id="rId9" imgW="977760" imgH="203040" progId="Equation.3">
                  <p:embed/>
                </p:oleObj>
              </mc:Choice>
              <mc:Fallback>
                <p:oleObj name="Equation" r:id="rId9" imgW="9777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09800" y="3161660"/>
                        <a:ext cx="3917950" cy="814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780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319992"/>
            <a:ext cx="6648450" cy="14233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381000"/>
            <a:ext cx="861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Given the recursive equation for a sequence below, write an explicit equation:</a:t>
            </a:r>
            <a:endParaRPr lang="en-US" sz="40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717383"/>
              </p:ext>
            </p:extLst>
          </p:nvPr>
        </p:nvGraphicFramePr>
        <p:xfrm>
          <a:off x="1461655" y="4343400"/>
          <a:ext cx="6024563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Equation" r:id="rId5" imgW="876240" imgH="203040" progId="Equation.3">
                  <p:embed/>
                </p:oleObj>
              </mc:Choice>
              <mc:Fallback>
                <p:oleObj name="Equation" r:id="rId5" imgW="8762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1655" y="4343400"/>
                        <a:ext cx="6024563" cy="139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54754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126"/>
            <a:ext cx="8783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Divide.  Write your solution in the form of </a:t>
            </a:r>
            <a:r>
              <a:rPr lang="en-US" sz="3200" dirty="0" err="1">
                <a:solidFill>
                  <a:srgbClr val="0070C0"/>
                </a:solidFill>
              </a:rPr>
              <a:t>a+bi</a:t>
            </a:r>
            <a:r>
              <a:rPr lang="en-US" sz="3200" dirty="0">
                <a:solidFill>
                  <a:srgbClr val="0070C0"/>
                </a:solidFill>
              </a:rPr>
              <a:t>.	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737754"/>
            <a:ext cx="7155873" cy="5692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76055"/>
            <a:ext cx="7121237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374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6225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0070C0"/>
                </a:solidFill>
              </a:rPr>
              <a:t>Subtract </a:t>
            </a:r>
            <a:r>
              <a:rPr lang="en-US" sz="4800" dirty="0">
                <a:solidFill>
                  <a:srgbClr val="0070C0"/>
                </a:solidFill>
              </a:rPr>
              <a:t>the rational </a:t>
            </a:r>
            <a:r>
              <a:rPr lang="en-US" sz="4800" dirty="0" smtClean="0">
                <a:solidFill>
                  <a:srgbClr val="0070C0"/>
                </a:solidFill>
              </a:rPr>
              <a:t>expression.</a:t>
            </a:r>
            <a:endParaRPr lang="en-US" sz="4800" dirty="0">
              <a:solidFill>
                <a:srgbClr val="0070C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200399"/>
            <a:ext cx="4666130" cy="325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725549"/>
              </p:ext>
            </p:extLst>
          </p:nvPr>
        </p:nvGraphicFramePr>
        <p:xfrm>
          <a:off x="2971800" y="896360"/>
          <a:ext cx="3844925" cy="161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Equation" r:id="rId4" imgW="939600" imgH="393480" progId="Equation.3">
                  <p:embed/>
                </p:oleObj>
              </mc:Choice>
              <mc:Fallback>
                <p:oleObj name="Equation" r:id="rId4" imgW="93960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896360"/>
                        <a:ext cx="3844925" cy="161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3505200" cy="414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05200" y="2895600"/>
            <a:ext cx="762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OR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45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9916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Write an explicit arithmetic equation for  a sequence in which t(3)=5 and t(7)=13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632862"/>
              </p:ext>
            </p:extLst>
          </p:nvPr>
        </p:nvGraphicFramePr>
        <p:xfrm>
          <a:off x="1600200" y="2667000"/>
          <a:ext cx="5715000" cy="1499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Equation" r:id="rId4" imgW="774360" imgH="203040" progId="Equation.3">
                  <p:embed/>
                </p:oleObj>
              </mc:Choice>
              <mc:Fallback>
                <p:oleObj name="Equation" r:id="rId4" imgW="7743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0200" y="2667000"/>
                        <a:ext cx="5715000" cy="14990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97364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04800"/>
            <a:ext cx="8610600" cy="1143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782" y="1468582"/>
            <a:ext cx="929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</a:rPr>
              <a:t>Write the recursive equation:</a:t>
            </a:r>
            <a:endParaRPr lang="en-US" sz="5400" dirty="0">
              <a:solidFill>
                <a:srgbClr val="7030A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00" y="2597727"/>
            <a:ext cx="6938963" cy="1371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50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303232"/>
              </p:ext>
            </p:extLst>
          </p:nvPr>
        </p:nvGraphicFramePr>
        <p:xfrm>
          <a:off x="581891" y="3429000"/>
          <a:ext cx="3308350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0" name="Equation" r:id="rId4" imgW="914400" imgH="507960" progId="Equation.3">
                  <p:embed/>
                </p:oleObj>
              </mc:Choice>
              <mc:Fallback>
                <p:oleObj name="Equation" r:id="rId4" imgW="91440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891" y="3429000"/>
                        <a:ext cx="3308350" cy="187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609600" y="457200"/>
            <a:ext cx="53353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0070C0"/>
                </a:solidFill>
              </a:rPr>
              <a:t>Simplify completely. 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683913"/>
              </p:ext>
            </p:extLst>
          </p:nvPr>
        </p:nvGraphicFramePr>
        <p:xfrm>
          <a:off x="3429000" y="3429000"/>
          <a:ext cx="4364038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1" name="Equation" r:id="rId6" imgW="1206360" imgH="507960" progId="Equation.3">
                  <p:embed/>
                </p:oleObj>
              </mc:Choice>
              <mc:Fallback>
                <p:oleObj name="Equation" r:id="rId6" imgW="120636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429000"/>
                        <a:ext cx="4364038" cy="187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752004"/>
              </p:ext>
            </p:extLst>
          </p:nvPr>
        </p:nvGraphicFramePr>
        <p:xfrm>
          <a:off x="609600" y="1267415"/>
          <a:ext cx="7167562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2" name="Equation" r:id="rId8" imgW="1981080" imgH="507960" progId="Equation.3">
                  <p:embed/>
                </p:oleObj>
              </mc:Choice>
              <mc:Fallback>
                <p:oleObj name="Equation" r:id="rId8" imgW="198108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67415"/>
                        <a:ext cx="7167562" cy="187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07117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OWBARVISIBLE" val="True"/>
  <p:tag name="CSVFORMAT" val="0"/>
  <p:tag name="COUNTDOWNSTYLE" val="-1"/>
  <p:tag name="COUNTDOWNSECONDS" val="10"/>
  <p:tag name="BACKUPSESSIONS" val="True"/>
  <p:tag name="REVIEWONLY" val="False"/>
  <p:tag name="RACEENDPOINTS" val="100"/>
  <p:tag name="PARTICIPANTSINLEADERBOARD" val="5"/>
  <p:tag name="BUBBLESIZEVISIBLE" val="True"/>
  <p:tag name="CUSTOMGRIDBACKCOLOR" val="-722948"/>
  <p:tag name="CUSTOMCELLBACKCOLOR3" val="-268652"/>
  <p:tag name="DISPLAYDEVICENUMBER" val="True"/>
  <p:tag name="AUTOSIZEGRID" val="True"/>
  <p:tag name="POLLINGCYCLE" val="2"/>
  <p:tag name="INCLUDENONRESPONDERS" val="False"/>
  <p:tag name="CORRECTPOINTVALUE" val="1"/>
  <p:tag name="ZEROBASED" val="False"/>
  <p:tag name="FIBDISPLAYRESULTS" val="True"/>
  <p:tag name="PRRESPONSE1" val="10"/>
  <p:tag name="PRRESPONSE5" val="6"/>
  <p:tag name="PRRESPONSE9" val="2"/>
  <p:tag name="USESECONDARYMONITOR" val="True"/>
  <p:tag name="ANSWERNOWTEXT" val="Answer Now"/>
  <p:tag name="INPUTSOURCE" val="1"/>
  <p:tag name="CHARTVALUEFORMAT" val="0%"/>
  <p:tag name="STDCHART" val="1"/>
  <p:tag name="TEAMSINLEADERBOARD" val="5"/>
  <p:tag name="BUBBLEGROUPING" val="3"/>
  <p:tag name="CUSTOMCELLBACKCOLOR2" val="-13395457"/>
  <p:tag name="DISPLAYDEVICEID" val="True"/>
  <p:tag name="GRIDPOSITION" val="1"/>
  <p:tag name="RESETCHARTS" val="True"/>
  <p:tag name="INCORRECTPOINTVALUE" val="0"/>
  <p:tag name="CHARTSCALE" val="True"/>
  <p:tag name="FIBDISPLAYKEYWORDS" val="True"/>
  <p:tag name="PRRESPONSE6" val="5"/>
  <p:tag name="SHOWFLASHWARNING" val="True"/>
  <p:tag name="EXPANDSHOWBAR" val="True"/>
  <p:tag name="RESPCOUNTERSTYLE" val="-1"/>
  <p:tag name="ALLOWDUPLICATES" val="False"/>
  <p:tag name="AUTOUPDATEALIASES" val="True"/>
  <p:tag name="MAXRESPONDERS" val="5"/>
  <p:tag name="CUSTOMCELLFORECOLOR" val="-16777216"/>
  <p:tag name="DISPLAYNAME" val="True"/>
  <p:tag name="GRIDFONTSIZE" val="12"/>
  <p:tag name="INCLUDEPPT" val="True"/>
  <p:tag name="AUTOADJUSTPARTRANGE" val="True"/>
  <p:tag name="PRRESPONSE2" val="9"/>
  <p:tag name="PRRESPONSE8" val="3"/>
  <p:tag name="POWERPOINTVERSION" val="14.0"/>
  <p:tag name="RESPCOUNTERFORMAT" val="0"/>
  <p:tag name="AUTOADVANCE" val="False"/>
  <p:tag name="SKIPREMAININGRACESLIDES" val="True"/>
  <p:tag name="CUSTOMCELLBACKCOLOR1" val="-657956"/>
  <p:tag name="GRIDROTATIONINTERVAL" val="2"/>
  <p:tag name="MULTIRESPDIVISOR" val="1"/>
  <p:tag name="ADVANCEDSETTINGSVIEW" val="False"/>
  <p:tag name="PRRESPONSE4" val="7"/>
  <p:tag name="TPVERSION" val="2008"/>
  <p:tag name="RESPTABLESTYLE" val="-1"/>
  <p:tag name="RACERSMAXDISPLAYED" val="5"/>
  <p:tag name="DEFAULTNUMTEAMS" val="5"/>
  <p:tag name="GRIDSIZE" val="{Width=800, Height=600}"/>
  <p:tag name="REALTIMEBACKUP" val="False"/>
  <p:tag name="PRRESPONSE3" val="8"/>
  <p:tag name="SAVECSVWITHSESSION" val="True"/>
  <p:tag name="BACKUPMAINTENANCE" val="7"/>
  <p:tag name="BUBBLEVALUEFORMAT" val="0.0"/>
  <p:tag name="CHARTCOLORS" val="0"/>
  <p:tag name="FIBNUMRESULTS" val="5"/>
  <p:tag name="ALWAYSOPENPOLL" val="False"/>
  <p:tag name="ROTATIONINTERVAL" val="2"/>
  <p:tag name="USESCHEMECOLORS" val="True"/>
  <p:tag name="REALTIMEBACKUPPATH" val="(None)"/>
  <p:tag name="BULLETTYPE" val="3"/>
  <p:tag name="BUBBLENAMEVISIBLE" val="True"/>
  <p:tag name="ALLOWUSERFEEDBACK" val="True"/>
  <p:tag name="ANSWERNOWSTYLE" val="-1"/>
  <p:tag name="GRIDOPACITY" val="90"/>
  <p:tag name="PRRESPONSE10" val="1"/>
  <p:tag name="CHARTLABELS" val="1"/>
  <p:tag name="RACEANIMATIONSPEED" val="3"/>
  <p:tag name="NUMRESPONSES" val="1"/>
  <p:tag name="CUSTOMCELLBACKCOLOR4" val="-8355712"/>
  <p:tag name="PRRESPONSE7" val="4"/>
  <p:tag name="FIBINCLUDEOTHER" val="True"/>
  <p:tag name="DELIMITERS" val="3.1"/>
  <p:tag name="TASKPANEKEY" val="0207d538-d849-4bf1-aa95-e63b1171b24b"/>
  <p:tag name="TPFULLVERSION" val="4.3.2.117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10704</TotalTime>
  <Words>353</Words>
  <Application>Microsoft Office PowerPoint</Application>
  <PresentationFormat>On-screen Show (4:3)</PresentationFormat>
  <Paragraphs>118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Equation</vt:lpstr>
      <vt:lpstr>Algebra II Appendix A Test Review  Study Team Strategy: Hot Seat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Write an explicit arithmetic equation for  a sequence in which t(3)=5 and t(7)=13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Write an explicit arithmetic equation for a sequence in which t(2)=-5 and t(8)=25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Honors Algebra II Appendix A  Hot Seat</dc:title>
  <dc:creator>Brianne Erb</dc:creator>
  <cp:lastModifiedBy>Teresa Prince</cp:lastModifiedBy>
  <cp:revision>36</cp:revision>
  <cp:lastPrinted>2016-04-12T12:14:20Z</cp:lastPrinted>
  <dcterms:created xsi:type="dcterms:W3CDTF">2015-01-11T22:45:34Z</dcterms:created>
  <dcterms:modified xsi:type="dcterms:W3CDTF">2016-05-03T16:36:24Z</dcterms:modified>
</cp:coreProperties>
</file>